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000000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0383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9500"/>
            <a:ext cx="21971000" cy="724158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CB297B"/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CB297B"/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CB297B"/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CB297B"/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CB297B"/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looming red tulips in a field"/>
          <p:cNvSpPr>
            <a:spLocks noGrp="1"/>
          </p:cNvSpPr>
          <p:nvPr>
            <p:ph type="pic" sz="quarter" idx="21"/>
          </p:nvPr>
        </p:nvSpPr>
        <p:spPr>
          <a:xfrm>
            <a:off x="14686168" y="1266539"/>
            <a:ext cx="9636012" cy="54229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Angled aerial view of colourful tulip fields"/>
          <p:cNvSpPr>
            <a:spLocks noGrp="1"/>
          </p:cNvSpPr>
          <p:nvPr>
            <p:ph type="pic" sz="quarter" idx="22"/>
          </p:nvPr>
        </p:nvSpPr>
        <p:spPr>
          <a:xfrm>
            <a:off x="15431076" y="7085972"/>
            <a:ext cx="8146308" cy="54280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Colourful tulip field in front of a Dutch windmill"/>
          <p:cNvSpPr>
            <a:spLocks noGrp="1"/>
          </p:cNvSpPr>
          <p:nvPr>
            <p:ph type="pic" idx="23"/>
          </p:nvPr>
        </p:nvSpPr>
        <p:spPr>
          <a:xfrm>
            <a:off x="-163770" y="1270000"/>
            <a:ext cx="16918438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led aerial view of colourful tulip fields"/>
          <p:cNvSpPr>
            <a:spLocks noGrp="1"/>
          </p:cNvSpPr>
          <p:nvPr>
            <p:ph type="pic" idx="21"/>
          </p:nvPr>
        </p:nvSpPr>
        <p:spPr>
          <a:xfrm>
            <a:off x="0" y="-1265767"/>
            <a:ext cx="24384000" cy="162475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lourful tulip field in front of a Dutch windmill"/>
          <p:cNvSpPr>
            <a:spLocks noGrp="1"/>
          </p:cNvSpPr>
          <p:nvPr>
            <p:ph type="pic" idx="21"/>
          </p:nvPr>
        </p:nvSpPr>
        <p:spPr>
          <a:xfrm>
            <a:off x="0" y="-1244600"/>
            <a:ext cx="24384000" cy="1620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76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ngled aerial view of colourful tulip fields"/>
          <p:cNvSpPr>
            <a:spLocks noGrp="1"/>
          </p:cNvSpPr>
          <p:nvPr>
            <p:ph type="pic" idx="21"/>
          </p:nvPr>
        </p:nvSpPr>
        <p:spPr>
          <a:xfrm>
            <a:off x="9256618" y="1263650"/>
            <a:ext cx="16791796" cy="1118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092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Aerial view of colourful tulip fields"/>
          <p:cNvSpPr>
            <a:spLocks noGrp="1"/>
          </p:cNvSpPr>
          <p:nvPr>
            <p:ph type="pic" idx="22"/>
          </p:nvPr>
        </p:nvSpPr>
        <p:spPr>
          <a:xfrm>
            <a:off x="10291780" y="1263848"/>
            <a:ext cx="14717313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and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and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092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092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SD Building - Sunday 2 March 2025………"/>
          <p:cNvSpPr txBox="1">
            <a:spLocks noGrp="1"/>
          </p:cNvSpPr>
          <p:nvPr>
            <p:ph type="body" idx="21"/>
          </p:nvPr>
        </p:nvSpPr>
        <p:spPr>
          <a:xfrm>
            <a:off x="435610" y="12898219"/>
            <a:ext cx="21656294" cy="6114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defTabSz="412750">
              <a:defRPr sz="2750"/>
            </a:pPr>
            <a:r>
              <a:rPr lang="en-AU" dirty="0">
                <a:latin typeface="Aptos" panose="020B0004020202020204" pitchFamily="34" charset="0"/>
              </a:rPr>
              <a:t>Held at the </a:t>
            </a:r>
            <a:r>
              <a:rPr dirty="0">
                <a:latin typeface="Aptos" panose="020B0004020202020204" pitchFamily="34" charset="0"/>
              </a:rPr>
              <a:t>GSD Building - Sunday 2 March 202</a:t>
            </a:r>
            <a:r>
              <a:rPr lang="en-AU" dirty="0">
                <a:latin typeface="Aptos" panose="020B0004020202020204" pitchFamily="34" charset="0"/>
              </a:rPr>
              <a:t>5 | </a:t>
            </a:r>
            <a:r>
              <a:rPr dirty="0">
                <a:latin typeface="Aptos" panose="020B0004020202020204" pitchFamily="34" charset="0"/>
              </a:rPr>
              <a:t>10.30am -12.30p</a:t>
            </a:r>
            <a:r>
              <a:rPr lang="en-AU" dirty="0">
                <a:latin typeface="Aptos" panose="020B0004020202020204" pitchFamily="34" charset="0"/>
              </a:rPr>
              <a:t>m | </a:t>
            </a:r>
            <a:r>
              <a:rPr dirty="0">
                <a:latin typeface="Aptos" panose="020B0004020202020204" pitchFamily="34" charset="0"/>
              </a:rPr>
              <a:t>entry via </a:t>
            </a:r>
            <a:r>
              <a:rPr dirty="0" err="1">
                <a:latin typeface="Aptos" panose="020B0004020202020204" pitchFamily="34" charset="0"/>
              </a:rPr>
              <a:t>Showmanager</a:t>
            </a:r>
            <a:r>
              <a:rPr dirty="0">
                <a:latin typeface="Aptos" panose="020B0004020202020204" pitchFamily="34" charset="0"/>
              </a:rPr>
              <a:t> - $10 (opening date to be advised)</a:t>
            </a:r>
          </a:p>
        </p:txBody>
      </p:sp>
      <p:sp>
        <p:nvSpPr>
          <p:cNvPr id="172" name="Proudly presents Naiomi FINLAYSON a Conservation Dog Handler with Indago Environmental.…"/>
          <p:cNvSpPr txBox="1">
            <a:spLocks noGrp="1"/>
          </p:cNvSpPr>
          <p:nvPr>
            <p:ph type="body" sz="half" idx="1"/>
          </p:nvPr>
        </p:nvSpPr>
        <p:spPr>
          <a:xfrm>
            <a:off x="435610" y="2384061"/>
            <a:ext cx="13003276" cy="825663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defTabSz="2413955">
              <a:lnSpc>
                <a:spcPct val="150000"/>
              </a:lnSpc>
              <a:spcBef>
                <a:spcPts val="4400"/>
              </a:spcBef>
              <a:buNone/>
              <a:defRPr sz="4752"/>
            </a:pPr>
            <a:r>
              <a:rPr dirty="0">
                <a:latin typeface="Aptos" panose="020B0004020202020204" pitchFamily="34" charset="0"/>
              </a:rPr>
              <a:t>Naiomi </a:t>
            </a:r>
            <a:r>
              <a:rPr lang="en-AU" dirty="0">
                <a:latin typeface="Aptos" panose="020B0004020202020204" pitchFamily="34" charset="0"/>
              </a:rPr>
              <a:t>Finlayson (Indago Environmental) –</a:t>
            </a:r>
            <a:r>
              <a:rPr dirty="0">
                <a:latin typeface="Aptos" panose="020B0004020202020204" pitchFamily="34" charset="0"/>
              </a:rPr>
              <a:t> a Conservation </a:t>
            </a:r>
            <a:r>
              <a:rPr lang="en-AU" dirty="0">
                <a:latin typeface="Aptos" panose="020B0004020202020204" pitchFamily="34" charset="0"/>
              </a:rPr>
              <a:t>Detection </a:t>
            </a:r>
            <a:r>
              <a:rPr dirty="0">
                <a:latin typeface="Aptos" panose="020B0004020202020204" pitchFamily="34" charset="0"/>
              </a:rPr>
              <a:t>Dog </a:t>
            </a:r>
            <a:r>
              <a:rPr lang="en-AU" dirty="0">
                <a:latin typeface="Aptos" panose="020B0004020202020204" pitchFamily="34" charset="0"/>
              </a:rPr>
              <a:t>handler</a:t>
            </a:r>
            <a:r>
              <a:rPr dirty="0">
                <a:latin typeface="Aptos" panose="020B0004020202020204" pitchFamily="34" charset="0"/>
              </a:rPr>
              <a:t> </a:t>
            </a:r>
            <a:r>
              <a:rPr lang="en-AU" dirty="0">
                <a:latin typeface="Aptos" panose="020B0004020202020204" pitchFamily="34" charset="0"/>
              </a:rPr>
              <a:t>and trainer, and experienced environmental manager.</a:t>
            </a:r>
            <a:endParaRPr dirty="0">
              <a:latin typeface="Aptos" panose="020B0004020202020204" pitchFamily="34" charset="0"/>
            </a:endParaRPr>
          </a:p>
          <a:p>
            <a:pPr defTabSz="2413955">
              <a:lnSpc>
                <a:spcPct val="150000"/>
              </a:lnSpc>
              <a:spcBef>
                <a:spcPts val="4400"/>
              </a:spcBef>
              <a:buFont typeface="Wingdings" panose="05000000000000000000" pitchFamily="2" charset="2"/>
              <a:buChar char="v"/>
              <a:defRPr sz="4752"/>
            </a:pPr>
            <a:r>
              <a:rPr lang="en-AU" dirty="0">
                <a:latin typeface="Aptos" panose="020B0004020202020204" pitchFamily="34" charset="0"/>
              </a:rPr>
              <a:t> </a:t>
            </a:r>
            <a:r>
              <a:rPr dirty="0">
                <a:latin typeface="Aptos" panose="020B0004020202020204" pitchFamily="34" charset="0"/>
              </a:rPr>
              <a:t>Naiomi will chat about her work, her dogs </a:t>
            </a:r>
            <a:r>
              <a:rPr lang="en-AU" dirty="0">
                <a:latin typeface="Aptos" panose="020B0004020202020204" pitchFamily="34" charset="0"/>
              </a:rPr>
              <a:t>(</a:t>
            </a:r>
            <a:r>
              <a:rPr dirty="0">
                <a:latin typeface="Aptos" panose="020B0004020202020204" pitchFamily="34" charset="0"/>
              </a:rPr>
              <a:t>Henry and Daisy</a:t>
            </a:r>
            <a:r>
              <a:rPr lang="en-AU" dirty="0">
                <a:latin typeface="Aptos" panose="020B0004020202020204" pitchFamily="34" charset="0"/>
              </a:rPr>
              <a:t>)</a:t>
            </a:r>
            <a:r>
              <a:rPr dirty="0">
                <a:latin typeface="Aptos" panose="020B0004020202020204" pitchFamily="34" charset="0"/>
              </a:rPr>
              <a:t> and their training </a:t>
            </a:r>
            <a:r>
              <a:rPr lang="en-AU" dirty="0">
                <a:latin typeface="Aptos" panose="020B0004020202020204" pitchFamily="34" charset="0"/>
              </a:rPr>
              <a:t>to detect</a:t>
            </a:r>
            <a:r>
              <a:rPr dirty="0">
                <a:latin typeface="Aptos" panose="020B0004020202020204" pitchFamily="34" charset="0"/>
              </a:rPr>
              <a:t> invasive </a:t>
            </a:r>
            <a:r>
              <a:rPr lang="en-AU" dirty="0">
                <a:latin typeface="Aptos" panose="020B0004020202020204" pitchFamily="34" charset="0"/>
              </a:rPr>
              <a:t>and/or threatened plants and animals.</a:t>
            </a:r>
            <a:endParaRPr dirty="0">
              <a:latin typeface="Aptos" panose="020B0004020202020204" pitchFamily="34" charset="0"/>
            </a:endParaRPr>
          </a:p>
          <a:p>
            <a:pPr defTabSz="2413955">
              <a:lnSpc>
                <a:spcPct val="150000"/>
              </a:lnSpc>
              <a:spcBef>
                <a:spcPts val="4400"/>
              </a:spcBef>
              <a:buFont typeface="Wingdings" panose="05000000000000000000" pitchFamily="2" charset="2"/>
              <a:buChar char="v"/>
              <a:defRPr sz="4752"/>
            </a:pPr>
            <a:r>
              <a:rPr lang="en-AU" dirty="0">
                <a:latin typeface="Aptos" panose="020B0004020202020204" pitchFamily="34" charset="0"/>
              </a:rPr>
              <a:t> Naiomi, </a:t>
            </a:r>
            <a:r>
              <a:rPr dirty="0">
                <a:latin typeface="Aptos" panose="020B0004020202020204" pitchFamily="34" charset="0"/>
              </a:rPr>
              <a:t>Henry and Daisy will </a:t>
            </a:r>
            <a:r>
              <a:rPr lang="en-AU" dirty="0">
                <a:latin typeface="Aptos" panose="020B0004020202020204" pitchFamily="34" charset="0"/>
              </a:rPr>
              <a:t>then </a:t>
            </a:r>
            <a:r>
              <a:rPr dirty="0">
                <a:latin typeface="Aptos" panose="020B0004020202020204" pitchFamily="34" charset="0"/>
              </a:rPr>
              <a:t>demonstrate their invaluable skills</a:t>
            </a:r>
            <a:r>
              <a:rPr lang="en-AU" dirty="0">
                <a:latin typeface="Aptos" panose="020B0004020202020204" pitchFamily="34" charset="0"/>
              </a:rPr>
              <a:t>!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73" name="Dogs NSW SWWP"/>
          <p:cNvSpPr txBox="1">
            <a:spLocks noGrp="1"/>
          </p:cNvSpPr>
          <p:nvPr>
            <p:ph type="title"/>
          </p:nvPr>
        </p:nvSpPr>
        <p:spPr>
          <a:xfrm>
            <a:off x="435610" y="512035"/>
            <a:ext cx="20611084" cy="14345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latin typeface="Aptos" panose="020B0004020202020204" pitchFamily="34" charset="0"/>
              </a:rPr>
              <a:t>Dogs NSW SWWP</a:t>
            </a:r>
            <a:r>
              <a:rPr lang="en-AU" dirty="0">
                <a:latin typeface="Aptos" panose="020B0004020202020204" pitchFamily="34" charset="0"/>
              </a:rPr>
              <a:t> proudly presents…</a:t>
            </a:r>
            <a:endParaRPr dirty="0">
              <a:latin typeface="Aptos" panose="020B0004020202020204" pitchFamily="34" charset="0"/>
            </a:endParaRPr>
          </a:p>
        </p:txBody>
      </p:sp>
      <p:grpSp>
        <p:nvGrpSpPr>
          <p:cNvPr id="176" name="Image Gallery"/>
          <p:cNvGrpSpPr/>
          <p:nvPr/>
        </p:nvGrpSpPr>
        <p:grpSpPr>
          <a:xfrm>
            <a:off x="14429232" y="2384061"/>
            <a:ext cx="9519158" cy="10045366"/>
            <a:chOff x="0" y="0"/>
            <a:chExt cx="10922000" cy="11252200"/>
          </a:xfrm>
        </p:grpSpPr>
        <p:pic>
          <p:nvPicPr>
            <p:cNvPr id="174" name="image0.jpeg" descr="image0.jpeg"/>
            <p:cNvPicPr>
              <a:picLocks noChangeAspect="1"/>
            </p:cNvPicPr>
            <p:nvPr/>
          </p:nvPicPr>
          <p:blipFill>
            <a:blip r:embed="rId3"/>
            <a:srcRect l="23520" r="8198"/>
            <a:stretch>
              <a:fillRect/>
            </a:stretch>
          </p:blipFill>
          <p:spPr>
            <a:xfrm>
              <a:off x="0" y="0"/>
              <a:ext cx="10922000" cy="106638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" name="Caption"/>
            <p:cNvSpPr/>
            <p:nvPr/>
          </p:nvSpPr>
          <p:spPr>
            <a:xfrm>
              <a:off x="0" y="10740034"/>
              <a:ext cx="10922000" cy="512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2400">
                  <a:solidFill>
                    <a:srgbClr val="5E5E5E"/>
                  </a:solidFill>
                </a:defRPr>
              </a:lvl1pPr>
            </a:lstStyle>
            <a:p>
              <a:r>
                <a:rPr lang="en-AU" dirty="0"/>
                <a:t>Naiomi and Daisy in Newcastle, NSW</a:t>
              </a:r>
              <a:endParaRPr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FA8850-03C9-06C4-C19E-DF6ACEAE8D3C}"/>
              </a:ext>
            </a:extLst>
          </p:cNvPr>
          <p:cNvCxnSpPr/>
          <p:nvPr/>
        </p:nvCxnSpPr>
        <p:spPr>
          <a:xfrm>
            <a:off x="435610" y="1946591"/>
            <a:ext cx="2351278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9_DynamicColor">
  <a:themeElements>
    <a:clrScheme name="39_Dynam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9_Dynam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9_Dynam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9_DynamicColor">
  <a:themeElements>
    <a:clrScheme name="39_Dynam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9_Dynam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9_Dynam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Helvetica Neue</vt:lpstr>
      <vt:lpstr>Helvetica Neue Medium</vt:lpstr>
      <vt:lpstr>Wingdings</vt:lpstr>
      <vt:lpstr>39_DynamicColor</vt:lpstr>
      <vt:lpstr>Dogs NSW SWWP proudly presents…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Jay Van Den Broek</dc:creator>
  <cp:lastModifiedBy>Jay Van Den Broek</cp:lastModifiedBy>
  <cp:revision>1</cp:revision>
  <dcterms:modified xsi:type="dcterms:W3CDTF">2025-01-19T05:03:01Z</dcterms:modified>
</cp:coreProperties>
</file>